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5"/>
  </p:notesMasterIdLst>
  <p:sldIdLst>
    <p:sldId id="256" r:id="rId2"/>
    <p:sldId id="257" r:id="rId3"/>
    <p:sldId id="265" r:id="rId4"/>
    <p:sldId id="270" r:id="rId5"/>
    <p:sldId id="271" r:id="rId6"/>
    <p:sldId id="279" r:id="rId7"/>
    <p:sldId id="287" r:id="rId8"/>
    <p:sldId id="286" r:id="rId9"/>
    <p:sldId id="282" r:id="rId10"/>
    <p:sldId id="284" r:id="rId11"/>
    <p:sldId id="285" r:id="rId12"/>
    <p:sldId id="283" r:id="rId13"/>
    <p:sldId id="28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5948"/>
    <a:srgbClr val="434847"/>
    <a:srgbClr val="506960"/>
    <a:srgbClr val="3F5C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43" autoAdjust="0"/>
    <p:restoredTop sz="87002" autoAdjust="0"/>
  </p:normalViewPr>
  <p:slideViewPr>
    <p:cSldViewPr snapToGrid="0">
      <p:cViewPr varScale="1">
        <p:scale>
          <a:sx n="75" d="100"/>
          <a:sy n="75" d="100"/>
        </p:scale>
        <p:origin x="888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327DC-B176-4C7A-A10B-BEA51CAA36C0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2939A3-C40B-4740-9587-BC418FE63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17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2939A3-C40B-4740-9587-BC418FE63F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095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– illegal parking on shoulder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2939A3-C40B-4740-9587-BC418FE63F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7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2939A3-C40B-4740-9587-BC418FE63F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10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60993-DE80-4239-A8BB-EF3FDCD8F21B}" type="datetime1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D280-0672-46C4-B276-37FC1D1E1FD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Image result for VDOT Logo">
            <a:extLst>
              <a:ext uri="{FF2B5EF4-FFF2-40B4-BE49-F238E27FC236}">
                <a16:creationId xmlns:a16="http://schemas.microsoft.com/office/drawing/2014/main" id="{FE940DD7-F6BD-45E5-9C6A-988ACCD83DC4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" y="161864"/>
            <a:ext cx="1943100" cy="556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NTB_color">
            <a:extLst>
              <a:ext uri="{FF2B5EF4-FFF2-40B4-BE49-F238E27FC236}">
                <a16:creationId xmlns:a16="http://schemas.microsoft.com/office/drawing/2014/main" id="{94C2066B-5476-4B1D-94DA-63A158E44738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691" y="163771"/>
            <a:ext cx="990600" cy="276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2527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EFF62-CF7B-4711-8B16-A1D7502D1A06}" type="datetime1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D280-0672-46C4-B276-37FC1D1E1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63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7B74-3894-4FC0-B3D4-B0D6D3C50F71}" type="datetime1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D280-0672-46C4-B276-37FC1D1E1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0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B8C3C-381E-4EBE-A158-66DF820A1E72}" type="datetime1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D280-0672-46C4-B276-37FC1D1E1FD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Image result for VDOT Logo">
            <a:extLst>
              <a:ext uri="{FF2B5EF4-FFF2-40B4-BE49-F238E27FC236}">
                <a16:creationId xmlns:a16="http://schemas.microsoft.com/office/drawing/2014/main" id="{004A0374-7917-4AE2-9335-99664B973984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527"/>
            <a:ext cx="1943100" cy="556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NTB_color">
            <a:extLst>
              <a:ext uri="{FF2B5EF4-FFF2-40B4-BE49-F238E27FC236}">
                <a16:creationId xmlns:a16="http://schemas.microsoft.com/office/drawing/2014/main" id="{CB3C2FAF-72C4-4FB9-B074-1C537F37924C}"/>
              </a:ext>
            </a:extLst>
          </p:cNvPr>
          <p:cNvPicPr/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508" y="88900"/>
            <a:ext cx="990600" cy="276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2753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03264-1406-4F2A-B0EB-930E88C22018}" type="datetime1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D280-0672-46C4-B276-37FC1D1E1FD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9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96072-5420-41C9-9F48-F7C9C905578F}" type="datetime1">
              <a:rPr lang="en-US" smtClean="0"/>
              <a:t>7/17/2018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D280-0672-46C4-B276-37FC1D1E1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2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2C4FE-7463-4915-82F9-1F03EC2BEA26}" type="datetime1">
              <a:rPr lang="en-US" smtClean="0"/>
              <a:t>7/17/2018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D280-0672-46C4-B276-37FC1D1E1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61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FA38A-5176-4841-869D-AAB06AC51D4B}" type="datetime1">
              <a:rPr lang="en-US" smtClean="0"/>
              <a:t>7/17/2018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D280-0672-46C4-B276-37FC1D1E1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789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C26CC-F888-42A6-8A42-C4D9D681D443}" type="datetime1">
              <a:rPr lang="en-US" smtClean="0"/>
              <a:t>7/17/2018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D280-0672-46C4-B276-37FC1D1E1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43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E89F4785-B73D-4910-9BF0-38F67E6FC8B4}" type="datetime1">
              <a:rPr lang="en-US" smtClean="0"/>
              <a:t>7/17/2018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AFD280-0672-46C4-B276-37FC1D1E1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4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B3048-D945-4BAE-B8F6-3D136F75737A}" type="datetime1">
              <a:rPr lang="en-US" smtClean="0"/>
              <a:t>7/17/2018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D280-0672-46C4-B276-37FC1D1E1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89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E9B669A-2BF3-47D3-8F76-9C33ACC13021}" type="datetime1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AFD280-0672-46C4-B276-37FC1D1E1FD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851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C:\Users\rnune\Downloads\Photos (14)\IMG_0895.jpg">
            <a:extLst>
              <a:ext uri="{FF2B5EF4-FFF2-40B4-BE49-F238E27FC236}">
                <a16:creationId xmlns:a16="http://schemas.microsoft.com/office/drawing/2014/main" id="{0B691FB7-E577-4F59-9584-55E7ABE22A2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3"/>
          <a:stretch/>
        </p:blipFill>
        <p:spPr bwMode="auto">
          <a:xfrm>
            <a:off x="20" y="10"/>
            <a:ext cx="12191980" cy="4571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D14DA8-C0D9-4357-9F7D-7DAE4DFE9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492" y="4301540"/>
            <a:ext cx="7834193" cy="1264588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US" sz="3600" b="1" dirty="0"/>
              <a:t> </a:t>
            </a:r>
            <a:br>
              <a:rPr lang="en-US" sz="3600" b="1" dirty="0"/>
            </a:br>
            <a:r>
              <a:rPr lang="en-US" sz="3600" b="1" dirty="0"/>
              <a:t>TRUCK PARKING INFORMATION 			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BCC1CC1-869A-4886-B0C5-8B7FAA5EB1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839415D-18D2-4DFD-BFCC-9983F0362A7A}"/>
              </a:ext>
            </a:extLst>
          </p:cNvPr>
          <p:cNvSpPr txBox="1">
            <a:spLocks/>
          </p:cNvSpPr>
          <p:nvPr/>
        </p:nvSpPr>
        <p:spPr>
          <a:xfrm>
            <a:off x="4357809" y="5201920"/>
            <a:ext cx="7834193" cy="1150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Atizaz Ali, ITS/Traffic Engineer (</a:t>
            </a:r>
            <a:r>
              <a:rPr lang="en-US" sz="1800" dirty="0" err="1"/>
              <a:t>HNTB</a:t>
            </a:r>
            <a:r>
              <a:rPr lang="en-US" sz="1800" dirty="0"/>
              <a:t> Corp.) &amp; </a:t>
            </a:r>
            <a:r>
              <a:rPr lang="en-US" sz="1800" dirty="0" err="1"/>
              <a:t>fill_in_details</a:t>
            </a:r>
            <a:endParaRPr lang="en-US" sz="1800" dirty="0"/>
          </a:p>
          <a:p>
            <a:pPr algn="r"/>
            <a:r>
              <a:rPr lang="en-US" sz="1800" dirty="0"/>
              <a:t>July 17, 2018</a:t>
            </a:r>
          </a:p>
          <a:p>
            <a:pPr algn="r"/>
            <a:r>
              <a:rPr lang="en-US" sz="1800" dirty="0"/>
              <a:t>Arlington, 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CE97B3-74E0-452C-BF56-DAA6494AB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"/>
            <a:ext cx="12192000" cy="161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03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25EA-4EA0-444E-80C2-273A58B8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40CC7-DA61-4D47-B440-94164FF2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D280-0672-46C4-B276-37FC1D1E1FD1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4850B-1118-42BB-A2E7-805DAF8C3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49662"/>
            <a:ext cx="12192000" cy="142283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BE5FBC4-AA1C-4357-AB94-C89C112593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99920"/>
            <a:ext cx="10058401" cy="396917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9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25EA-4EA0-444E-80C2-273A58B8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40CC7-DA61-4D47-B440-94164FF2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D280-0672-46C4-B276-37FC1D1E1FD1}" type="slidenum">
              <a:rPr lang="en-US" smtClean="0"/>
              <a:t>11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BE5FBC4-AA1C-4357-AB94-C89C112593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8" y="1899920"/>
            <a:ext cx="10058401" cy="396917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4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25EA-4EA0-444E-80C2-273A58B8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40CC7-DA61-4D47-B440-94164FF2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D280-0672-46C4-B276-37FC1D1E1FD1}" type="slidenum">
              <a:rPr lang="en-US" smtClean="0"/>
              <a:t>12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C54F9-F6A2-40B2-AF19-7BF8D4C5AD3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33600" y="1846263"/>
            <a:ext cx="10058400" cy="40227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  Safety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Knowledge of space availability (reduce time spent searching for safe and legal parking)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Improve freight delivery and reliability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Maximize use of existing infrastructure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Travel time savings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Facilitates truck drivers decision-making and trip planning</a:t>
            </a:r>
          </a:p>
        </p:txBody>
      </p:sp>
    </p:spTree>
    <p:extLst>
      <p:ext uri="{BB962C8B-B14F-4D97-AF65-F5344CB8AC3E}">
        <p14:creationId xmlns:p14="http://schemas.microsoft.com/office/powerpoint/2010/main" val="3122371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24146-3DC7-47FE-95B3-CA3ACA28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Conclusion/Future Prospects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226B28-D875-4F2D-A600-FD5FE505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D280-0672-46C4-B276-37FC1D1E1F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0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1C14-906E-4471-AE93-5DECF66C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403E-CCF9-4F68-ACDE-1C244058A5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09040" y="1907223"/>
            <a:ext cx="10058400" cy="40227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Provide real-time information on available parking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Illegal parking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Compliance with Hours of Service (HOS) rules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Increase utilization of public truck parking spaces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Reduce the time truck drivers take searching for available safe, legal parking spaces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 Improve roadway safety</a:t>
            </a:r>
          </a:p>
        </p:txBody>
      </p:sp>
    </p:spTree>
    <p:extLst>
      <p:ext uri="{BB962C8B-B14F-4D97-AF65-F5344CB8AC3E}">
        <p14:creationId xmlns:p14="http://schemas.microsoft.com/office/powerpoint/2010/main" val="3373455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06FE6-35D5-4566-BE7C-633D47782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A86E5-43A1-4D18-908E-04297E784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D280-0672-46C4-B276-37FC1D1E1FD1}" type="slidenum">
              <a:rPr lang="en-US" smtClean="0"/>
              <a:t>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B0F00-C218-49D1-9A46-05D472B966E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33600" y="1846263"/>
            <a:ext cx="10058400" cy="402272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C44F4E-D6C7-41F1-A783-57EEBCCDF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679231"/>
            <a:ext cx="8942332" cy="56126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062A58-E501-46B0-BBB2-A6BA1E4EB907}"/>
              </a:ext>
            </a:extLst>
          </p:cNvPr>
          <p:cNvSpPr/>
          <p:nvPr/>
        </p:nvSpPr>
        <p:spPr>
          <a:xfrm>
            <a:off x="2046516" y="679231"/>
            <a:ext cx="7221311" cy="293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94B8C5-DDB1-478B-AF28-93CB01516CCF}"/>
              </a:ext>
            </a:extLst>
          </p:cNvPr>
          <p:cNvSpPr/>
          <p:nvPr/>
        </p:nvSpPr>
        <p:spPr>
          <a:xfrm>
            <a:off x="1097280" y="5977468"/>
            <a:ext cx="7221311" cy="293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CE73F6-35DF-46A0-B694-8ADDFB9C2A08}"/>
              </a:ext>
            </a:extLst>
          </p:cNvPr>
          <p:cNvSpPr/>
          <p:nvPr/>
        </p:nvSpPr>
        <p:spPr>
          <a:xfrm>
            <a:off x="9900458" y="1615149"/>
            <a:ext cx="2291542" cy="29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87CFF-B05A-47C3-A7F6-58F8C0460588}"/>
              </a:ext>
            </a:extLst>
          </p:cNvPr>
          <p:cNvSpPr txBox="1"/>
          <p:nvPr/>
        </p:nvSpPr>
        <p:spPr>
          <a:xfrm>
            <a:off x="10039612" y="4836713"/>
            <a:ext cx="18723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</a:t>
            </a:r>
          </a:p>
          <a:p>
            <a:r>
              <a:rPr lang="en-US" sz="1600" dirty="0"/>
              <a:t>Commercial Vehicle Safety Alliance (CVSA)</a:t>
            </a:r>
          </a:p>
        </p:txBody>
      </p:sp>
    </p:spTree>
    <p:extLst>
      <p:ext uri="{BB962C8B-B14F-4D97-AF65-F5344CB8AC3E}">
        <p14:creationId xmlns:p14="http://schemas.microsoft.com/office/powerpoint/2010/main" val="139056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C666-F9A7-4EB8-B590-A4253E6C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Ironto</a:t>
            </a:r>
            <a:r>
              <a:rPr lang="en-US" dirty="0"/>
              <a:t> Rest Area 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F32AA-E5B9-4333-9FE8-6F8DDB476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D280-0672-46C4-B276-37FC1D1E1FD1}" type="slidenum">
              <a:rPr lang="en-US" smtClean="0"/>
              <a:t>4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D52CF3-26C5-436A-9167-63022CBE0C5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295717" y="1886903"/>
            <a:ext cx="966152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08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2ADBA-422F-4174-A772-1CA2CBEB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Design: </a:t>
            </a:r>
            <a:r>
              <a:rPr lang="en-US" dirty="0" err="1"/>
              <a:t>Ironto</a:t>
            </a:r>
            <a:r>
              <a:rPr lang="en-US" dirty="0"/>
              <a:t> Rest Area 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14651-E218-447E-ACFA-DDD7C08AD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D280-0672-46C4-B276-37FC1D1E1FD1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1555B3-4923-4AF3-BA4D-7E1148C092E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76667" y="1927543"/>
            <a:ext cx="969962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92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F5E08A-A99A-4B8C-BE79-2583EA507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1" y="76200"/>
            <a:ext cx="12063926" cy="562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50540D-48FF-46B6-97AE-1A1764811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" y="4195849"/>
            <a:ext cx="2362514" cy="2133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37937B-311C-4971-BAFF-32B477B6D3BA}"/>
              </a:ext>
            </a:extLst>
          </p:cNvPr>
          <p:cNvSpPr/>
          <p:nvPr/>
        </p:nvSpPr>
        <p:spPr>
          <a:xfrm>
            <a:off x="240566" y="5428531"/>
            <a:ext cx="733425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08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871DA9-CB5A-4AE0-A210-2E687FB3E353}"/>
              </a:ext>
            </a:extLst>
          </p:cNvPr>
          <p:cNvSpPr/>
          <p:nvPr/>
        </p:nvSpPr>
        <p:spPr>
          <a:xfrm rot="18217315">
            <a:off x="5239493" y="1911816"/>
            <a:ext cx="147638" cy="433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01C2C4-6F33-40F4-B10B-8F0E78B4BE11}"/>
              </a:ext>
            </a:extLst>
          </p:cNvPr>
          <p:cNvSpPr/>
          <p:nvPr/>
        </p:nvSpPr>
        <p:spPr>
          <a:xfrm rot="17854655">
            <a:off x="4872779" y="1985871"/>
            <a:ext cx="147638" cy="433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27124E-BD6B-414A-8D19-931274405E02}"/>
              </a:ext>
            </a:extLst>
          </p:cNvPr>
          <p:cNvSpPr/>
          <p:nvPr/>
        </p:nvSpPr>
        <p:spPr>
          <a:xfrm rot="19524413">
            <a:off x="11767801" y="4825579"/>
            <a:ext cx="147638" cy="433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EE45F2-46C3-4217-835C-D38A61E97DD3}"/>
              </a:ext>
            </a:extLst>
          </p:cNvPr>
          <p:cNvSpPr/>
          <p:nvPr/>
        </p:nvSpPr>
        <p:spPr>
          <a:xfrm rot="19494044">
            <a:off x="7222309" y="1786846"/>
            <a:ext cx="127807" cy="1251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8A2F4A5-C9AF-47A0-875D-6261FB424647}"/>
              </a:ext>
            </a:extLst>
          </p:cNvPr>
          <p:cNvCxnSpPr>
            <a:cxnSpLocks/>
            <a:stCxn id="43" idx="2"/>
          </p:cNvCxnSpPr>
          <p:nvPr/>
        </p:nvCxnSpPr>
        <p:spPr>
          <a:xfrm flipH="1" flipV="1">
            <a:off x="6956425" y="1454150"/>
            <a:ext cx="365780" cy="446508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8736C96-46FA-47E4-90B4-A225F92E189F}"/>
              </a:ext>
            </a:extLst>
          </p:cNvPr>
          <p:cNvCxnSpPr>
            <a:cxnSpLocks/>
            <a:stCxn id="4106" idx="1"/>
            <a:endCxn id="11" idx="3"/>
          </p:cNvCxnSpPr>
          <p:nvPr/>
        </p:nvCxnSpPr>
        <p:spPr>
          <a:xfrm flipH="1">
            <a:off x="2402562" y="5217946"/>
            <a:ext cx="2528533" cy="44705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E829A0-56E8-4681-8F48-6067204A9D8A}"/>
              </a:ext>
            </a:extLst>
          </p:cNvPr>
          <p:cNvCxnSpPr>
            <a:cxnSpLocks/>
          </p:cNvCxnSpPr>
          <p:nvPr/>
        </p:nvCxnSpPr>
        <p:spPr>
          <a:xfrm flipH="1">
            <a:off x="6082384" y="1454153"/>
            <a:ext cx="785142" cy="1346199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D2E0D21-066E-4CE3-9761-721801D1DCA5}"/>
              </a:ext>
            </a:extLst>
          </p:cNvPr>
          <p:cNvCxnSpPr>
            <a:cxnSpLocks/>
            <a:endCxn id="4106" idx="0"/>
          </p:cNvCxnSpPr>
          <p:nvPr/>
        </p:nvCxnSpPr>
        <p:spPr>
          <a:xfrm>
            <a:off x="6082386" y="3039414"/>
            <a:ext cx="163159" cy="1306992"/>
          </a:xfrm>
          <a:prstGeom prst="straightConnector1">
            <a:avLst/>
          </a:prstGeom>
          <a:ln w="285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C084AF97-0D56-42F5-A640-46BCC1F16A84}"/>
              </a:ext>
            </a:extLst>
          </p:cNvPr>
          <p:cNvSpPr/>
          <p:nvPr/>
        </p:nvSpPr>
        <p:spPr>
          <a:xfrm>
            <a:off x="240567" y="5414877"/>
            <a:ext cx="733425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07</a:t>
            </a:r>
          </a:p>
        </p:txBody>
      </p:sp>
      <p:pic>
        <p:nvPicPr>
          <p:cNvPr id="4106" name="Picture 10" descr="Image result for cloud">
            <a:extLst>
              <a:ext uri="{FF2B5EF4-FFF2-40B4-BE49-F238E27FC236}">
                <a16:creationId xmlns:a16="http://schemas.microsoft.com/office/drawing/2014/main" id="{8E756766-B36F-4853-B3D1-F4C189590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093" y="4346408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E05A3B-5DFA-46DC-8FCF-4624F06B2431}"/>
              </a:ext>
            </a:extLst>
          </p:cNvPr>
          <p:cNvSpPr txBox="1"/>
          <p:nvPr/>
        </p:nvSpPr>
        <p:spPr>
          <a:xfrm>
            <a:off x="5700363" y="5042320"/>
            <a:ext cx="1090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 </a:t>
            </a:r>
          </a:p>
          <a:p>
            <a:r>
              <a:rPr lang="en-US" dirty="0"/>
              <a:t>SERVER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D46C65-0016-420E-A277-A7888D28B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5704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494 -0.0095 L -0.11211 -0.1257 L -0.26015 -0.29885 L -0.29921 -0.33519 L -0.31966 -0.34561 L -0.33333 -0.35764 L -0.34687 -0.37848 L -0.36145 -0.43033 " pathEditMode="relative" rAng="0" ptsTypes="AAAAAAAA">
                                      <p:cBhvr>
                                        <p:cTn id="6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26" y="-2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repeatCount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3" grpId="0" animBg="1"/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25EA-4EA0-444E-80C2-273A58B8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80" y="286605"/>
            <a:ext cx="2895600" cy="4244755"/>
          </a:xfrm>
        </p:spPr>
        <p:txBody>
          <a:bodyPr>
            <a:normAutofit/>
          </a:bodyPr>
          <a:lstStyle/>
          <a:p>
            <a:r>
              <a:rPr lang="en-US" dirty="0"/>
              <a:t>The Challenge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40CC7-DA61-4D47-B440-94164FF2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D280-0672-46C4-B276-37FC1D1E1FD1}" type="slidenum">
              <a:rPr lang="en-US" smtClean="0"/>
              <a:t>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46761A-6BB1-4DD4-A14C-76E849A5B6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402" y="0"/>
            <a:ext cx="8971598" cy="6330794"/>
          </a:xfrm>
        </p:spPr>
      </p:pic>
    </p:spTree>
    <p:extLst>
      <p:ext uri="{BB962C8B-B14F-4D97-AF65-F5344CB8AC3E}">
        <p14:creationId xmlns:p14="http://schemas.microsoft.com/office/powerpoint/2010/main" val="1348281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25EA-4EA0-444E-80C2-273A58B8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Parking Space Occupancy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40CC7-DA61-4D47-B440-94164FF2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D280-0672-46C4-B276-37FC1D1E1FD1}" type="slidenum">
              <a:rPr lang="en-US" smtClean="0"/>
              <a:t>8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35F0B8-1540-4089-B970-13C01B6DAB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0" y="-8889"/>
            <a:ext cx="12207802" cy="6866889"/>
          </a:xfrm>
        </p:spPr>
      </p:pic>
    </p:spTree>
    <p:extLst>
      <p:ext uri="{BB962C8B-B14F-4D97-AF65-F5344CB8AC3E}">
        <p14:creationId xmlns:p14="http://schemas.microsoft.com/office/powerpoint/2010/main" val="3741451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25EA-4EA0-444E-80C2-273A58B8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Truck Parking Feed: Attributes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E53354D-32E6-459D-BE77-696285412A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878371"/>
            <a:ext cx="4938712" cy="3958509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24004B4-CF45-4B21-81AD-1B0FE4C6AD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Rest Area Name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Rest Area Location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Total Parking Spaces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Spaces Available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Location of Rest Area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General Status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Timestamp (last update)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Mile Marker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40CC7-DA61-4D47-B440-94164FF2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FD280-0672-46C4-B276-37FC1D1E1F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6396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438</TotalTime>
  <Words>216</Words>
  <Application>Microsoft Office PowerPoint</Application>
  <PresentationFormat>Widescreen</PresentationFormat>
  <Paragraphs>59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Wingdings</vt:lpstr>
      <vt:lpstr>Retrospect</vt:lpstr>
      <vt:lpstr>  TRUCK PARKING INFORMATION    </vt:lpstr>
      <vt:lpstr>Problem Statement</vt:lpstr>
      <vt:lpstr> </vt:lpstr>
      <vt:lpstr>Ironto Rest Area NB</vt:lpstr>
      <vt:lpstr>Sample Design: Ironto Rest Area NB</vt:lpstr>
      <vt:lpstr>  </vt:lpstr>
      <vt:lpstr>The Challenge</vt:lpstr>
      <vt:lpstr>Individual Parking Space Occupancy</vt:lpstr>
      <vt:lpstr>Truck Parking Feed: Attributes</vt:lpstr>
      <vt:lpstr>Parsed Data</vt:lpstr>
      <vt:lpstr>Interactive Map</vt:lpstr>
      <vt:lpstr>Benefits</vt:lpstr>
      <vt:lpstr>Conclusion/Future Prospects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Parking Management System Design</dc:title>
  <dc:creator>Rakesh Nune</dc:creator>
  <cp:lastModifiedBy>Atizaz Ali</cp:lastModifiedBy>
  <cp:revision>111</cp:revision>
  <dcterms:created xsi:type="dcterms:W3CDTF">2017-12-05T14:10:47Z</dcterms:created>
  <dcterms:modified xsi:type="dcterms:W3CDTF">2018-07-18T03:57:43Z</dcterms:modified>
</cp:coreProperties>
</file>